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9" r:id="rId14"/>
    <p:sldId id="270" r:id="rId15"/>
    <p:sldId id="271" r:id="rId16"/>
    <p:sldId id="272"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4/9/2019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2459865"/>
            <a:ext cx="10623439" cy="3451538"/>
          </a:xfrm>
        </p:spPr>
        <p:txBody>
          <a:bodyPr>
            <a:noAutofit/>
          </a:bodyPr>
          <a:lstStyle/>
          <a:p>
            <a:pPr algn="ctr"/>
            <a:r>
              <a:rPr lang="bs-Latn-BA" sz="4400" b="1" i="1" dirty="0">
                <a:solidFill>
                  <a:schemeClr val="bg1"/>
                </a:solidFill>
                <a:latin typeface="Times New Roman" panose="02020603050405020304" pitchFamily="18" charset="0"/>
                <a:cs typeface="Times New Roman" panose="02020603050405020304" pitchFamily="18" charset="0"/>
              </a:rPr>
              <a:t>Diskalkulija- teškoće u učenju matematike i obavljanja matematičkih zadataka</a:t>
            </a:r>
          </a:p>
        </p:txBody>
      </p:sp>
      <p:sp>
        <p:nvSpPr>
          <p:cNvPr id="3" name="Subtitle 2"/>
          <p:cNvSpPr>
            <a:spLocks noGrp="1"/>
          </p:cNvSpPr>
          <p:nvPr>
            <p:ph type="subTitle" idx="1"/>
          </p:nvPr>
        </p:nvSpPr>
        <p:spPr>
          <a:xfrm>
            <a:off x="684211" y="6014434"/>
            <a:ext cx="11306019" cy="843566"/>
          </a:xfrm>
        </p:spPr>
        <p:txBody>
          <a:bodyPr>
            <a:normAutofit/>
          </a:bodyPr>
          <a:lstStyle/>
          <a:p>
            <a:r>
              <a:rPr lang="bs-Latn-BA" sz="2400" b="1" i="1" dirty="0">
                <a:solidFill>
                  <a:srgbClr val="0BB52B"/>
                </a:solidFill>
                <a:latin typeface="Times New Roman" panose="02020603050405020304" pitchFamily="18" charset="0"/>
                <a:cs typeface="Times New Roman" panose="02020603050405020304" pitchFamily="18" charset="0"/>
              </a:rPr>
              <a:t>Asima Hadžić</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2" y="180304"/>
            <a:ext cx="9762185" cy="3709116"/>
          </a:xfrm>
          <a:prstGeom prst="rect">
            <a:avLst/>
          </a:prstGeom>
        </p:spPr>
      </p:pic>
    </p:spTree>
    <p:extLst>
      <p:ext uri="{BB962C8B-B14F-4D97-AF65-F5344CB8AC3E}">
        <p14:creationId xmlns:p14="http://schemas.microsoft.com/office/powerpoint/2010/main" val="310440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Primjer 3.</a:t>
            </a:r>
          </a:p>
          <a:p>
            <a:r>
              <a:rPr lang="bs-Latn-BA" sz="2800" b="1" dirty="0">
                <a:solidFill>
                  <a:schemeClr val="bg1"/>
                </a:solidFill>
                <a:latin typeface="Times New Roman" panose="02020603050405020304" pitchFamily="18" charset="0"/>
                <a:cs typeface="Times New Roman" panose="02020603050405020304" pitchFamily="18" charset="0"/>
              </a:rPr>
              <a:t>Zadatak: </a:t>
            </a:r>
            <a:r>
              <a:rPr lang="bs-Latn-BA" sz="2800" dirty="0">
                <a:solidFill>
                  <a:schemeClr val="bg1"/>
                </a:solidFill>
                <a:latin typeface="Times New Roman" panose="02020603050405020304" pitchFamily="18" charset="0"/>
                <a:cs typeface="Times New Roman" panose="02020603050405020304" pitchFamily="18" charset="0"/>
              </a:rPr>
              <a:t>U 10 plastičnih tanjirića staviti</a:t>
            </a:r>
          </a:p>
          <a:p>
            <a:r>
              <a:rPr lang="bs-Latn-BA" sz="2800" dirty="0">
                <a:solidFill>
                  <a:schemeClr val="bg1"/>
                </a:solidFill>
                <a:latin typeface="Times New Roman" panose="02020603050405020304" pitchFamily="18" charset="0"/>
                <a:cs typeface="Times New Roman" panose="02020603050405020304" pitchFamily="18" charset="0"/>
              </a:rPr>
              <a:t>pripadajući broj  grickalica koji se nalazi </a:t>
            </a:r>
          </a:p>
          <a:p>
            <a:r>
              <a:rPr lang="bs-Latn-BA" sz="2800" dirty="0">
                <a:solidFill>
                  <a:schemeClr val="bg1"/>
                </a:solidFill>
                <a:latin typeface="Times New Roman" panose="02020603050405020304" pitchFamily="18" charset="0"/>
                <a:cs typeface="Times New Roman" panose="02020603050405020304" pitchFamily="18" charset="0"/>
              </a:rPr>
              <a:t>pored tanjirića, kao što je prikazano na slici. </a:t>
            </a:r>
          </a:p>
          <a:p>
            <a:r>
              <a:rPr lang="bs-Latn-BA" sz="2800" dirty="0">
                <a:solidFill>
                  <a:schemeClr val="bg1"/>
                </a:solidFill>
                <a:latin typeface="Times New Roman" panose="02020603050405020304" pitchFamily="18" charset="0"/>
                <a:cs typeface="Times New Roman" panose="02020603050405020304" pitchFamily="18" charset="0"/>
              </a:rPr>
              <a:t>Djeci objasniti zadatak tako što će učitelj </a:t>
            </a:r>
          </a:p>
          <a:p>
            <a:r>
              <a:rPr lang="bs-Latn-BA" sz="2800" dirty="0">
                <a:solidFill>
                  <a:schemeClr val="bg1"/>
                </a:solidFill>
                <a:latin typeface="Times New Roman" panose="02020603050405020304" pitchFamily="18" charset="0"/>
                <a:cs typeface="Times New Roman" panose="02020603050405020304" pitchFamily="18" charset="0"/>
              </a:rPr>
              <a:t>demonstrirati šta tačno i na koji način treba da urade zadatak.</a:t>
            </a: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Rješenje: </a:t>
            </a:r>
            <a:r>
              <a:rPr lang="bs-Latn-BA" sz="2800" dirty="0">
                <a:solidFill>
                  <a:schemeClr val="bg1"/>
                </a:solidFill>
                <a:latin typeface="Times New Roman" panose="02020603050405020304" pitchFamily="18" charset="0"/>
                <a:cs typeface="Times New Roman" panose="02020603050405020304" pitchFamily="18" charset="0"/>
              </a:rPr>
              <a:t>U tanjirić pored broja 1 staviti jednu grickalicu, u tanjirić pored broja 2 dvije gricalice, u tanjirić pored broja 3 tri grickalice i tako sve do broja 10.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654" y="0"/>
            <a:ext cx="5031346" cy="2857500"/>
          </a:xfrm>
          <a:prstGeom prst="rect">
            <a:avLst/>
          </a:prstGeom>
        </p:spPr>
      </p:pic>
    </p:spTree>
    <p:extLst>
      <p:ext uri="{BB962C8B-B14F-4D97-AF65-F5344CB8AC3E}">
        <p14:creationId xmlns:p14="http://schemas.microsoft.com/office/powerpoint/2010/main" val="111997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lnSpcReduction="10000"/>
          </a:bodyPr>
          <a:lstStyle/>
          <a:p>
            <a:r>
              <a:rPr lang="bs-Latn-BA" sz="2800" b="1" dirty="0">
                <a:solidFill>
                  <a:schemeClr val="bg1"/>
                </a:solidFill>
                <a:latin typeface="Times New Roman" panose="02020603050405020304" pitchFamily="18" charset="0"/>
                <a:cs typeface="Times New Roman" panose="02020603050405020304" pitchFamily="18" charset="0"/>
              </a:rPr>
              <a:t>Završni dio sata:</a:t>
            </a:r>
          </a:p>
          <a:p>
            <a:r>
              <a:rPr lang="bs-Latn-BA" sz="2800" dirty="0">
                <a:solidFill>
                  <a:schemeClr val="bg1"/>
                </a:solidFill>
                <a:latin typeface="Times New Roman" panose="02020603050405020304" pitchFamily="18" charset="0"/>
                <a:cs typeface="Times New Roman" panose="02020603050405020304" pitchFamily="18" charset="0"/>
              </a:rPr>
              <a:t>U završnom dijelu učenici samostalno rješavaju </a:t>
            </a:r>
          </a:p>
          <a:p>
            <a:r>
              <a:rPr lang="bs-Latn-BA" sz="2800" dirty="0">
                <a:solidFill>
                  <a:schemeClr val="bg1"/>
                </a:solidFill>
                <a:latin typeface="Times New Roman" panose="02020603050405020304" pitchFamily="18" charset="0"/>
                <a:cs typeface="Times New Roman" panose="02020603050405020304" pitchFamily="18" charset="0"/>
              </a:rPr>
              <a:t>zadatak na tabli. Nakon što riješe zadatak, prepisuju</a:t>
            </a:r>
          </a:p>
          <a:p>
            <a:r>
              <a:rPr lang="bs-Latn-BA" sz="2800" dirty="0">
                <a:solidFill>
                  <a:schemeClr val="bg1"/>
                </a:solidFill>
                <a:latin typeface="Times New Roman" panose="02020603050405020304" pitchFamily="18" charset="0"/>
                <a:cs typeface="Times New Roman" panose="02020603050405020304" pitchFamily="18" charset="0"/>
              </a:rPr>
              <a:t>ga u svesku i zajedno ga provjeravamo.</a:t>
            </a:r>
          </a:p>
          <a:p>
            <a:r>
              <a:rPr lang="bs-Latn-BA" sz="2800" b="1" dirty="0">
                <a:solidFill>
                  <a:schemeClr val="bg1"/>
                </a:solidFill>
                <a:latin typeface="Times New Roman" panose="02020603050405020304" pitchFamily="18" charset="0"/>
                <a:cs typeface="Times New Roman" panose="02020603050405020304" pitchFamily="18" charset="0"/>
              </a:rPr>
              <a:t>Primjer:</a:t>
            </a:r>
          </a:p>
          <a:p>
            <a:pPr algn="just"/>
            <a:r>
              <a:rPr lang="bs-Latn-BA" sz="2800" b="1" dirty="0">
                <a:solidFill>
                  <a:schemeClr val="bg1"/>
                </a:solidFill>
                <a:latin typeface="Times New Roman" panose="02020603050405020304" pitchFamily="18" charset="0"/>
                <a:cs typeface="Times New Roman" panose="02020603050405020304" pitchFamily="18" charset="0"/>
              </a:rPr>
              <a:t>Zadatak: </a:t>
            </a:r>
            <a:r>
              <a:rPr lang="bs-Latn-BA" sz="2800" dirty="0">
                <a:solidFill>
                  <a:schemeClr val="bg1"/>
                </a:solidFill>
                <a:latin typeface="Times New Roman" panose="02020603050405020304" pitchFamily="18" charset="0"/>
                <a:cs typeface="Times New Roman" panose="02020603050405020304" pitchFamily="18" charset="0"/>
              </a:rPr>
              <a:t>Nacrtaj 10 plavih i 10 žutih tačkica na</a:t>
            </a:r>
          </a:p>
          <a:p>
            <a:pPr algn="just"/>
            <a:r>
              <a:rPr lang="bs-Latn-BA" sz="2800" dirty="0">
                <a:solidFill>
                  <a:schemeClr val="bg1"/>
                </a:solidFill>
                <a:latin typeface="Times New Roman" panose="02020603050405020304" pitchFamily="18" charset="0"/>
                <a:cs typeface="Times New Roman" panose="02020603050405020304" pitchFamily="18" charset="0"/>
              </a:rPr>
              <a:t>jednoj polovini table, a na drugoj nacrtaj samo </a:t>
            </a:r>
          </a:p>
          <a:p>
            <a:pPr algn="just"/>
            <a:r>
              <a:rPr lang="bs-Latn-BA" sz="2800" dirty="0">
                <a:solidFill>
                  <a:schemeClr val="bg1"/>
                </a:solidFill>
                <a:latin typeface="Times New Roman" panose="02020603050405020304" pitchFamily="18" charset="0"/>
                <a:cs typeface="Times New Roman" panose="02020603050405020304" pitchFamily="18" charset="0"/>
              </a:rPr>
              <a:t>10 žutih. Prepiši zadatak u svesku.</a:t>
            </a:r>
          </a:p>
          <a:p>
            <a:pPr algn="just"/>
            <a:r>
              <a:rPr lang="bs-Latn-BA" sz="2800" dirty="0">
                <a:solidFill>
                  <a:schemeClr val="bg1"/>
                </a:solidFill>
                <a:latin typeface="Times New Roman" panose="02020603050405020304" pitchFamily="18" charset="0"/>
                <a:cs typeface="Times New Roman" panose="02020603050405020304" pitchFamily="18" charset="0"/>
              </a:rPr>
              <a:t>Rješenje: Prikazano na slici, sa odstupanjima</a:t>
            </a:r>
          </a:p>
          <a:p>
            <a:pPr algn="just"/>
            <a:r>
              <a:rPr lang="bs-Latn-BA" sz="2800" dirty="0">
                <a:solidFill>
                  <a:schemeClr val="bg1"/>
                </a:solidFill>
                <a:latin typeface="Times New Roman" panose="02020603050405020304" pitchFamily="18" charset="0"/>
                <a:cs typeface="Times New Roman" panose="02020603050405020304" pitchFamily="18" charset="0"/>
              </a:rPr>
              <a:t>u broju tačkica. Na tabli treba da se nalazi</a:t>
            </a:r>
          </a:p>
          <a:p>
            <a:pPr algn="just"/>
            <a:r>
              <a:rPr lang="bs-Latn-BA" sz="2800" dirty="0">
                <a:solidFill>
                  <a:schemeClr val="bg1"/>
                </a:solidFill>
                <a:latin typeface="Times New Roman" panose="02020603050405020304" pitchFamily="18" charset="0"/>
                <a:cs typeface="Times New Roman" panose="02020603050405020304" pitchFamily="18" charset="0"/>
              </a:rPr>
              <a:t>10 plavih i 10 žutih tačkica na jednoj polovini,</a:t>
            </a:r>
          </a:p>
          <a:p>
            <a:pPr algn="just"/>
            <a:r>
              <a:rPr lang="bs-Latn-BA" sz="2800" dirty="0">
                <a:solidFill>
                  <a:schemeClr val="bg1"/>
                </a:solidFill>
                <a:latin typeface="Times New Roman" panose="02020603050405020304" pitchFamily="18" charset="0"/>
                <a:cs typeface="Times New Roman" panose="02020603050405020304" pitchFamily="18" charset="0"/>
              </a:rPr>
              <a:t>a na drugoj 10 žutih tačkica.</a:t>
            </a:r>
          </a:p>
          <a:p>
            <a:endParaRPr lang="bs-Latn-BA" sz="2800" b="1" dirty="0">
              <a:solidFill>
                <a:schemeClr val="bg1"/>
              </a:solidFill>
              <a:latin typeface="Times New Roman" panose="02020603050405020304" pitchFamily="18" charset="0"/>
              <a:cs typeface="Times New Roman" panose="02020603050405020304" pitchFamily="18" charset="0"/>
            </a:endParaRPr>
          </a:p>
          <a:p>
            <a:endParaRPr lang="bs-Latn-BA" sz="2800" b="1" dirty="0">
              <a:solidFill>
                <a:schemeClr val="bg1"/>
              </a:solidFill>
              <a:latin typeface="Times New Roman" panose="02020603050405020304" pitchFamily="18" charset="0"/>
              <a:cs typeface="Times New Roman" panose="02020603050405020304" pitchFamily="18" charset="0"/>
            </a:endParaRPr>
          </a:p>
          <a:p>
            <a:endParaRPr lang="bs-Latn-BA"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175" y="0"/>
            <a:ext cx="3933825" cy="47394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329" y="4739426"/>
            <a:ext cx="5138671" cy="2118574"/>
          </a:xfrm>
          <a:prstGeom prst="rect">
            <a:avLst/>
          </a:prstGeom>
        </p:spPr>
      </p:pic>
    </p:spTree>
    <p:extLst>
      <p:ext uri="{BB962C8B-B14F-4D97-AF65-F5344CB8AC3E}">
        <p14:creationId xmlns:p14="http://schemas.microsoft.com/office/powerpoint/2010/main" val="227363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fontScale="85000" lnSpcReduction="10000"/>
          </a:bodyPr>
          <a:lstStyle/>
          <a:p>
            <a:pPr algn="ctr"/>
            <a:r>
              <a:rPr lang="bs-Latn-BA" sz="2800" b="1" dirty="0">
                <a:solidFill>
                  <a:schemeClr val="bg1"/>
                </a:solidFill>
                <a:latin typeface="Times New Roman" panose="02020603050405020304" pitchFamily="18" charset="0"/>
                <a:cs typeface="Times New Roman" panose="02020603050405020304" pitchFamily="18" charset="0"/>
              </a:rPr>
              <a:t>PRILAGODBE:</a:t>
            </a:r>
          </a:p>
          <a:p>
            <a:r>
              <a:rPr lang="bs-Latn-BA" sz="3300" b="1" dirty="0">
                <a:solidFill>
                  <a:schemeClr val="bg1"/>
                </a:solidFill>
                <a:latin typeface="Times New Roman" panose="02020603050405020304" pitchFamily="18" charset="0"/>
                <a:cs typeface="Times New Roman" panose="02020603050405020304" pitchFamily="18" charset="0"/>
              </a:rPr>
              <a:t>Količina:</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Smanjiti broj matematičkih problema, ključnih pojmova, definicija, zadataka i sl.</a:t>
            </a:r>
          </a:p>
          <a:p>
            <a:r>
              <a:rPr lang="bs-Latn-BA" sz="2800" b="1" dirty="0">
                <a:solidFill>
                  <a:schemeClr val="bg1"/>
                </a:solidFill>
                <a:latin typeface="Times New Roman" panose="02020603050405020304" pitchFamily="18" charset="0"/>
                <a:cs typeface="Times New Roman" panose="02020603050405020304" pitchFamily="18" charset="0"/>
              </a:rPr>
              <a:t>Vrijeme:</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Osigurati dodatno vrijeme za završavanje zadatka;</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Pričekati duže na djetetov odgovor/reakciju/...</a:t>
            </a:r>
          </a:p>
          <a:p>
            <a:r>
              <a:rPr lang="bs-Latn-BA" sz="2800" b="1" dirty="0">
                <a:solidFill>
                  <a:schemeClr val="bg1"/>
                </a:solidFill>
                <a:latin typeface="Times New Roman" panose="02020603050405020304" pitchFamily="18" charset="0"/>
                <a:cs typeface="Times New Roman" panose="02020603050405020304" pitchFamily="18" charset="0"/>
              </a:rPr>
              <a:t>Stepen pomoći:</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Pomoć učitelja/učiteljice – u trenucima kada ostatak razreda radi tihu aktivnost ili skupni rad;</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Pomoć vršnjaka – kada je dijete gotovo s rješavanjem svog zadatka uskače kao pomoć učeniku s posebnim obrazovnim potrebama;</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Pomoć para iz klupe – pomaže djetetu pri razumijevanju zadatka, sistematiziranju znanja (podvlačenje ključnih pojmova ili rečenica) i sl.</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Pomoć roditelja – prema uputama učitelja/učiteljice kod kuće uvježbavaju ili utvrđuju sadržaje;</a:t>
            </a:r>
          </a:p>
          <a:p>
            <a:pPr marL="285750" indent="-28575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Pomoć stručne službe – pedagog, defektolog, logoped, psiholog, i sl. uzima dijete sa časova koji za njega nisu važni i rade individualno na rješavanju poteškoća.</a:t>
            </a:r>
          </a:p>
          <a:p>
            <a:endParaRPr lang="bs-Latn-BA" sz="1800" b="1" dirty="0">
              <a:solidFill>
                <a:schemeClr val="bg1"/>
              </a:solidFill>
              <a:latin typeface="Times New Roman" panose="02020603050405020304" pitchFamily="18" charset="0"/>
              <a:cs typeface="Times New Roman" panose="02020603050405020304" pitchFamily="18" charset="0"/>
            </a:endParaRPr>
          </a:p>
          <a:p>
            <a:pPr algn="ctr"/>
            <a:endParaRPr lang="bs-Latn-BA" sz="2800" b="1"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208" y="1519707"/>
            <a:ext cx="3601792" cy="1700011"/>
          </a:xfrm>
          <a:prstGeom prst="rect">
            <a:avLst/>
          </a:prstGeom>
        </p:spPr>
      </p:pic>
    </p:spTree>
    <p:extLst>
      <p:ext uri="{BB962C8B-B14F-4D97-AF65-F5344CB8AC3E}">
        <p14:creationId xmlns:p14="http://schemas.microsoft.com/office/powerpoint/2010/main" val="167185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935273"/>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Prezentacija nastavnih sadržaja:</a:t>
            </a:r>
          </a:p>
          <a:p>
            <a:endParaRPr lang="bs-Latn-BA" sz="2800" b="1" dirty="0">
              <a:solidFill>
                <a:schemeClr val="bg1"/>
              </a:solidFill>
              <a:latin typeface="Times New Roman" panose="02020603050405020304" pitchFamily="18" charset="0"/>
              <a:cs typeface="Times New Roman" panose="02020603050405020304" pitchFamily="18" charset="0"/>
            </a:endParaRPr>
          </a:p>
          <a:p>
            <a:endParaRPr lang="bs-Latn-BA" sz="2800" b="1" dirty="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Na tabli, radnom listiću, foliji i slično koristiti veliki font;</a:t>
            </a:r>
          </a:p>
          <a:p>
            <a:pPr marL="285750" indent="-28575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Uz usmene upute dati i pismene ili slikovne upute;</a:t>
            </a:r>
          </a:p>
          <a:p>
            <a:pPr marL="285750" indent="-28575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Koristiti računar na času (didaktičke igrice);</a:t>
            </a:r>
          </a:p>
          <a:p>
            <a:pPr marL="285750" indent="-28575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Izlagati sadržaje uz predočavanje tablica, grafikona, slika i sl.;</a:t>
            </a:r>
          </a:p>
          <a:p>
            <a:pPr marL="285750" indent="-28575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Dati ostaloj djeci u razredu priliku za izradu jednostavnih didaktičih materijala koje možemo koristiti pri prezentaciji nastavnih sadržaja – slova, brojeva od kartona, slika iz novina i časopisa koje prikazuju nešto što će se obrađivati na času, kartica sa brojevima i sl.</a:t>
            </a:r>
          </a:p>
          <a:p>
            <a:endParaRPr lang="bs-Latn-BA" sz="28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146" y="0"/>
            <a:ext cx="5331854" cy="1854558"/>
          </a:xfrm>
          <a:prstGeom prst="rect">
            <a:avLst/>
          </a:prstGeom>
        </p:spPr>
      </p:pic>
    </p:spTree>
    <p:extLst>
      <p:ext uri="{BB962C8B-B14F-4D97-AF65-F5344CB8AC3E}">
        <p14:creationId xmlns:p14="http://schemas.microsoft.com/office/powerpoint/2010/main" val="224147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Težina:</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Podijeliti zadatak na više malih cjelina;</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Ponuditi par odgovora od kojih je jedan tačan;</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Ponuditi model po kojem će dijete izrađivati zadatak;</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Ograničiti sadržaj na ključne pojmove;</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Prilagoditi zadatak (npr. mjeri u centimetrima, a ne u milimetrima);</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Dozvoliti upotrebu kalkulatora, tablice i sl.</a:t>
            </a:r>
          </a:p>
          <a:p>
            <a:r>
              <a:rPr lang="bs-Latn-BA" sz="2800" b="1" dirty="0">
                <a:solidFill>
                  <a:schemeClr val="bg1"/>
                </a:solidFill>
                <a:latin typeface="Times New Roman" panose="02020603050405020304" pitchFamily="18" charset="0"/>
                <a:cs typeface="Times New Roman" panose="02020603050405020304" pitchFamily="18" charset="0"/>
              </a:rPr>
              <a:t>Iskazivanje znanja:</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Dijete smije koristiti grafičke prikaze za razvoj ideja pri usmenom odgovaranju;</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Dijete lijepi pripremljene odgovore na pravo mjesto u radni listić;</a:t>
            </a:r>
          </a:p>
          <a:p>
            <a:pPr marL="457200" indent="-457200">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Za izradu složenog zadatka dijete ima priliku izabrati skraćeni postupak.</a:t>
            </a:r>
          </a:p>
        </p:txBody>
      </p:sp>
    </p:spTree>
    <p:extLst>
      <p:ext uri="{BB962C8B-B14F-4D97-AF65-F5344CB8AC3E}">
        <p14:creationId xmlns:p14="http://schemas.microsoft.com/office/powerpoint/2010/main" val="368519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a:bodyPr>
          <a:lstStyle/>
          <a:p>
            <a:pPr algn="just"/>
            <a:r>
              <a:rPr lang="bs-Latn-BA" sz="2800" b="1" dirty="0">
                <a:solidFill>
                  <a:schemeClr val="bg1"/>
                </a:solidFill>
                <a:latin typeface="Times New Roman" panose="02020603050405020304" pitchFamily="18" charset="0"/>
                <a:cs typeface="Times New Roman" panose="02020603050405020304" pitchFamily="18" charset="0"/>
              </a:rPr>
              <a:t>Stepen sudjelovanja:</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Dijete dijeli učenicima zadatke sa karticama;</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Dijete postavlja drugim učenicima pitanja u vezi obrađene teme (učitelj mu daje pitanja i odgovore i može kontrolisati daju li vršnjaci tačne odgovore);</a:t>
            </a:r>
          </a:p>
          <a:p>
            <a:pPr algn="just"/>
            <a:r>
              <a:rPr lang="bs-Latn-BA" sz="2800" b="1" dirty="0">
                <a:solidFill>
                  <a:schemeClr val="bg1"/>
                </a:solidFill>
                <a:latin typeface="Times New Roman" panose="02020603050405020304" pitchFamily="18" charset="0"/>
                <a:cs typeface="Times New Roman" panose="02020603050405020304" pitchFamily="18" charset="0"/>
              </a:rPr>
              <a:t>Zamjenski cilj:</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Matematika (niži razredi): broji medvjediće koje drugi koriste za zbrajanje;</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Nabraja pojmove, dok ih drugi trebaju nabrojati i objasniti</a:t>
            </a:r>
          </a:p>
          <a:p>
            <a:pPr algn="just"/>
            <a:r>
              <a:rPr lang="bs-Latn-BA" sz="2800" b="1" dirty="0">
                <a:solidFill>
                  <a:schemeClr val="bg1"/>
                </a:solidFill>
                <a:latin typeface="Times New Roman" panose="02020603050405020304" pitchFamily="18" charset="0"/>
                <a:cs typeface="Times New Roman" panose="02020603050405020304" pitchFamily="18" charset="0"/>
              </a:rPr>
              <a:t>Zamjenski kurikulum:</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Dijete radi po različitim ili istim materijalima i uputama s potpuno različitim ciljem;</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Dijete ima individualne zadatke na radnom listiću</a:t>
            </a:r>
          </a:p>
          <a:p>
            <a:pPr marL="457200" indent="-457200" algn="just">
              <a:buFont typeface="Arial" panose="020B0604020202020204" pitchFamily="34" charset="0"/>
              <a:buChar char="•"/>
            </a:pPr>
            <a:r>
              <a:rPr lang="bs-Latn-BA" sz="2800" dirty="0">
                <a:solidFill>
                  <a:schemeClr val="bg1"/>
                </a:solidFill>
                <a:latin typeface="Times New Roman" panose="02020603050405020304" pitchFamily="18" charset="0"/>
                <a:cs typeface="Times New Roman" panose="02020603050405020304" pitchFamily="18" charset="0"/>
              </a:rPr>
              <a:t>Ukoliko nema zamjenski kurikulum dijete se može neobavezno uključiti u rad.</a:t>
            </a:r>
          </a:p>
          <a:p>
            <a:pPr marL="457200" indent="-457200">
              <a:buFont typeface="Arial" panose="020B0604020202020204" pitchFamily="34" charset="0"/>
              <a:buChar char="•"/>
            </a:pPr>
            <a:endParaRPr lang="bs-Latn-BA"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lnSpcReduction="10000"/>
          </a:bodyPr>
          <a:lstStyle/>
          <a:p>
            <a:pPr algn="ctr"/>
            <a:r>
              <a:rPr lang="bs-Latn-BA" sz="3400" b="1" dirty="0">
                <a:solidFill>
                  <a:schemeClr val="bg1"/>
                </a:solidFill>
                <a:latin typeface="Times New Roman" panose="02020603050405020304" pitchFamily="18" charset="0"/>
                <a:cs typeface="Times New Roman" panose="02020603050405020304" pitchFamily="18" charset="0"/>
              </a:rPr>
              <a:t>ZAKLJUČAK</a:t>
            </a:r>
          </a:p>
          <a:p>
            <a:pPr algn="just">
              <a:spcAft>
                <a:spcPts val="0"/>
              </a:spcAft>
            </a:pPr>
            <a:r>
              <a:rPr lang="hr-HR" sz="2800" dirty="0">
                <a:solidFill>
                  <a:srgbClr val="000000"/>
                </a:solidFill>
                <a:latin typeface="Times New Roman" panose="02020603050405020304" pitchFamily="18" charset="0"/>
                <a:ea typeface="Times New Roman" panose="02020603050405020304" pitchFamily="18" charset="0"/>
              </a:rPr>
              <a:t>Bitno je razlikovati diskalkulaliju od teškoća u matematici koja je posljedica disleksije. </a:t>
            </a:r>
            <a:r>
              <a:rPr lang="hr-HR" sz="2800" b="1" dirty="0">
                <a:solidFill>
                  <a:srgbClr val="000000"/>
                </a:solidFill>
                <a:latin typeface="Times New Roman" panose="02020603050405020304" pitchFamily="18" charset="0"/>
                <a:ea typeface="Times New Roman" panose="02020603050405020304" pitchFamily="18" charset="0"/>
              </a:rPr>
              <a:t>Diskalkulija</a:t>
            </a:r>
            <a:r>
              <a:rPr lang="hr-HR" sz="2800" dirty="0">
                <a:solidFill>
                  <a:srgbClr val="000000"/>
                </a:solidFill>
                <a:latin typeface="Times New Roman" panose="02020603050405020304" pitchFamily="18" charset="0"/>
                <a:ea typeface="Times New Roman" panose="02020603050405020304" pitchFamily="18" charset="0"/>
              </a:rPr>
              <a:t> je djelimičan poremećaj u procesu usvajanja matematike, koji se može pojavljivati u svim ili samo određenim matematičkim područjima. Dijete pri tome napreduje u usvajanju matematike, ali mnogo sporije od svojih vršnjaka i neadekvatno svojoj mentalnoj dobi.</a:t>
            </a:r>
            <a:br>
              <a:rPr lang="hr-HR" sz="2800" dirty="0">
                <a:solidFill>
                  <a:srgbClr val="000000"/>
                </a:solidFill>
                <a:latin typeface="Times New Roman" panose="02020603050405020304" pitchFamily="18" charset="0"/>
                <a:ea typeface="Times New Roman" panose="02020603050405020304" pitchFamily="18" charset="0"/>
              </a:rPr>
            </a:br>
            <a:r>
              <a:rPr lang="hr-HR" sz="2800" dirty="0">
                <a:solidFill>
                  <a:srgbClr val="000000"/>
                </a:solidFill>
                <a:latin typeface="Times New Roman" panose="02020603050405020304" pitchFamily="18" charset="0"/>
                <a:ea typeface="Times New Roman" panose="02020603050405020304" pitchFamily="18" charset="0"/>
              </a:rPr>
              <a:t>Ciljevi u radu s djecom koja imaju diskalkuliju jesu razumijevanje i praktično snalaženje u temeljnim matematičkim konceptima.</a:t>
            </a:r>
          </a:p>
          <a:p>
            <a:pPr algn="just">
              <a:spcAft>
                <a:spcPts val="0"/>
              </a:spcAft>
            </a:pPr>
            <a:r>
              <a:rPr lang="hr-HR" sz="2800" dirty="0">
                <a:solidFill>
                  <a:srgbClr val="000000"/>
                </a:solidFill>
                <a:latin typeface="Times New Roman" panose="02020603050405020304" pitchFamily="18" charset="0"/>
                <a:ea typeface="Times New Roman" panose="02020603050405020304" pitchFamily="18" charset="0"/>
              </a:rPr>
              <a:t>U ovoj nastavnoj jedinici prilagodili smo iste zadatke i materijale cijelom razredu, kako bi, obzirom da se radi o početnom usvajanju i sabiranju prve desetice približili pojam broja i sabiranja djetetu koje ima diskalkuliju. Drugoj djeci smo dali složenije zadatke iz udžbenika, dok smo djetetu sa diskalkulijom pripremili jednostavnije zadatke koje može ukoliko je potrebno raditi uz pomoć asistenta.  Takvo dijete na času kroz sve prilagodbe može raditi iste zadatke uz pomoć vršnjaka i učitelja, kako individualno tako i grupno, a da se ne osjeća zapostavljenim i manje vrijednim od svojih vršnjaka.</a:t>
            </a:r>
            <a:endParaRPr lang="bs-Latn-BA"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640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4474930"/>
            <a:ext cx="12192000" cy="2383069"/>
          </a:xfrm>
        </p:spPr>
        <p:txBody>
          <a:bodyPr>
            <a:normAutofit/>
          </a:bodyPr>
          <a:lstStyle/>
          <a:p>
            <a:pPr algn="ctr"/>
            <a:r>
              <a:rPr lang="bs-Latn-BA" sz="4000" b="1" dirty="0">
                <a:solidFill>
                  <a:schemeClr val="bg1"/>
                </a:solidFill>
                <a:latin typeface="Times New Roman" panose="02020603050405020304" pitchFamily="18" charset="0"/>
                <a:cs typeface="Times New Roman" panose="02020603050405020304" pitchFamily="18" charset="0"/>
              </a:rPr>
              <a:t>HVALA NA PAŽNJI !</a:t>
            </a:r>
          </a:p>
          <a:p>
            <a:endParaRPr lang="bs-Latn-BA" dirty="0"/>
          </a:p>
          <a:p>
            <a:r>
              <a:rPr lang="bs-Latn-BA" sz="2200" b="1" i="1" dirty="0">
                <a:solidFill>
                  <a:srgbClr val="0BB52B"/>
                </a:solidFill>
                <a:latin typeface="Times New Roman" panose="02020603050405020304" pitchFamily="18" charset="0"/>
                <a:cs typeface="Times New Roman" panose="02020603050405020304" pitchFamily="18" charset="0"/>
              </a:rPr>
              <a:t>Asima </a:t>
            </a:r>
            <a:r>
              <a:rPr lang="bs-Latn-BA" sz="2200" b="1" i="1">
                <a:solidFill>
                  <a:srgbClr val="0BB52B"/>
                </a:solidFill>
                <a:latin typeface="Times New Roman" panose="02020603050405020304" pitchFamily="18" charset="0"/>
                <a:cs typeface="Times New Roman" panose="02020603050405020304" pitchFamily="18" charset="0"/>
              </a:rPr>
              <a:t>Hadžić                                                                                                                        </a:t>
            </a:r>
            <a:endParaRPr lang="bs-Latn-BA" sz="2200" b="1" i="1" dirty="0">
              <a:solidFill>
                <a:srgbClr val="0BB52B"/>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4474930"/>
          </a:xfrm>
          <a:prstGeom prst="rect">
            <a:avLst/>
          </a:prstGeom>
        </p:spPr>
      </p:pic>
    </p:spTree>
    <p:extLst>
      <p:ext uri="{BB962C8B-B14F-4D97-AF65-F5344CB8AC3E}">
        <p14:creationId xmlns:p14="http://schemas.microsoft.com/office/powerpoint/2010/main" val="52890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18" y="25758"/>
            <a:ext cx="10058400" cy="2123605"/>
          </a:xfrm>
        </p:spPr>
        <p:txBody>
          <a:bodyPr>
            <a:normAutofit/>
          </a:bodyPr>
          <a:lstStyle/>
          <a:p>
            <a:r>
              <a:rPr lang="bs-Latn-BA" sz="4400" b="1" i="1" dirty="0">
                <a:solidFill>
                  <a:schemeClr val="bg1"/>
                </a:solidFill>
                <a:latin typeface="Times New Roman" panose="02020603050405020304" pitchFamily="18" charset="0"/>
                <a:cs typeface="Times New Roman" panose="02020603050405020304" pitchFamily="18" charset="0"/>
              </a:rPr>
              <a:t>PROFIL UČENIKA</a:t>
            </a:r>
          </a:p>
        </p:txBody>
      </p:sp>
      <p:sp>
        <p:nvSpPr>
          <p:cNvPr id="3" name="Text Placeholder 2"/>
          <p:cNvSpPr>
            <a:spLocks noGrp="1"/>
          </p:cNvSpPr>
          <p:nvPr>
            <p:ph type="body" idx="1"/>
          </p:nvPr>
        </p:nvSpPr>
        <p:spPr>
          <a:xfrm>
            <a:off x="0" y="-1425272"/>
            <a:ext cx="8666945" cy="8444258"/>
          </a:xfrm>
        </p:spPr>
        <p:txBody>
          <a:bodyPr/>
          <a:lstStyle/>
          <a:p>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r>
              <a:rPr lang="bs-Latn-BA" b="1" dirty="0">
                <a:solidFill>
                  <a:schemeClr val="bg1"/>
                </a:solidFill>
                <a:latin typeface="Times New Roman" panose="02020603050405020304" pitchFamily="18" charset="0"/>
                <a:cs typeface="Times New Roman" panose="02020603050405020304" pitchFamily="18" charset="0"/>
              </a:rPr>
              <a:t>Ime i prezime: </a:t>
            </a:r>
            <a:r>
              <a:rPr lang="hr-HR" b="1" dirty="0">
                <a:solidFill>
                  <a:schemeClr val="bg1"/>
                </a:solidFill>
                <a:latin typeface="Times New Roman" panose="02020603050405020304" pitchFamily="18" charset="0"/>
                <a:cs typeface="Times New Roman" panose="02020603050405020304" pitchFamily="18" charset="0"/>
              </a:rPr>
              <a:t>NN</a:t>
            </a:r>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r>
              <a:rPr lang="bs-Latn-BA" b="1" dirty="0">
                <a:solidFill>
                  <a:schemeClr val="bg1"/>
                </a:solidFill>
                <a:latin typeface="Times New Roman" panose="02020603050405020304" pitchFamily="18" charset="0"/>
                <a:cs typeface="Times New Roman" panose="02020603050405020304" pitchFamily="18" charset="0"/>
              </a:rPr>
              <a:t>                                  </a:t>
            </a:r>
            <a:r>
              <a:rPr lang="bs-Latn-BA" b="1" dirty="0">
                <a:latin typeface="Times New Roman" panose="02020603050405020304" pitchFamily="18" charset="0"/>
                <a:cs typeface="Times New Roman" panose="02020603050405020304" pitchFamily="18" charset="0"/>
              </a:rPr>
              <a:t>  SNAGE</a:t>
            </a:r>
          </a:p>
          <a:p>
            <a:pPr marL="342900" indent="-342900">
              <a:buFont typeface="Arial" panose="020B0604020202020204" pitchFamily="34" charset="0"/>
              <a:buChar char="•"/>
            </a:pPr>
            <a:r>
              <a:rPr lang="bs-Latn-BA" dirty="0">
                <a:solidFill>
                  <a:schemeClr val="bg1"/>
                </a:solidFill>
                <a:latin typeface="Times New Roman" panose="02020603050405020304" pitchFamily="18" charset="0"/>
                <a:cs typeface="Times New Roman" panose="02020603050405020304" pitchFamily="18" charset="0"/>
              </a:rPr>
              <a:t>Djevojčica dolazi iz potpune porodice</a:t>
            </a:r>
          </a:p>
          <a:p>
            <a:pPr marL="342900" indent="-342900">
              <a:buFont typeface="Arial" panose="020B0604020202020204" pitchFamily="34" charset="0"/>
              <a:buChar char="•"/>
            </a:pPr>
            <a:r>
              <a:rPr lang="bs-Latn-BA" dirty="0">
                <a:solidFill>
                  <a:schemeClr val="bg1"/>
                </a:solidFill>
                <a:latin typeface="Times New Roman" panose="02020603050405020304" pitchFamily="18" charset="0"/>
                <a:cs typeface="Times New Roman" panose="02020603050405020304" pitchFamily="18" charset="0"/>
              </a:rPr>
              <a:t>Redovno je pohađala predškolsku ustanovu</a:t>
            </a:r>
          </a:p>
          <a:p>
            <a:pPr marL="342900" indent="-342900">
              <a:buFont typeface="Arial" panose="020B0604020202020204" pitchFamily="34" charset="0"/>
              <a:buChar char="•"/>
            </a:pPr>
            <a:r>
              <a:rPr lang="bs-Latn-BA" dirty="0">
                <a:solidFill>
                  <a:schemeClr val="bg1"/>
                </a:solidFill>
                <a:latin typeface="Times New Roman" panose="02020603050405020304" pitchFamily="18" charset="0"/>
                <a:cs typeface="Times New Roman" panose="02020603050405020304" pitchFamily="18" charset="0"/>
              </a:rPr>
              <a:t>Društvena je, vesela i komunikativna</a:t>
            </a:r>
          </a:p>
          <a:p>
            <a:pPr marL="342900" indent="-342900">
              <a:buFont typeface="Arial" panose="020B0604020202020204" pitchFamily="34" charset="0"/>
              <a:buChar char="•"/>
            </a:pPr>
            <a:r>
              <a:rPr lang="bs-Latn-BA" dirty="0">
                <a:solidFill>
                  <a:schemeClr val="bg1"/>
                </a:solidFill>
                <a:latin typeface="Times New Roman" panose="02020603050405020304" pitchFamily="18" charset="0"/>
                <a:cs typeface="Times New Roman" panose="02020603050405020304" pitchFamily="18" charset="0"/>
              </a:rPr>
              <a:t>Emocionalno je stabilna </a:t>
            </a:r>
          </a:p>
          <a:p>
            <a:pPr marL="342900" indent="-342900">
              <a:buFont typeface="Arial" panose="020B0604020202020204" pitchFamily="34" charset="0"/>
              <a:buChar char="•"/>
            </a:pPr>
            <a:r>
              <a:rPr lang="bs-Latn-BA" dirty="0">
                <a:solidFill>
                  <a:schemeClr val="bg1"/>
                </a:solidFill>
                <a:latin typeface="Times New Roman" panose="02020603050405020304" pitchFamily="18" charset="0"/>
                <a:cs typeface="Times New Roman" panose="02020603050405020304" pitchFamily="18" charset="0"/>
              </a:rPr>
              <a:t>Darežljiva je i prihvaćena je od strane vršnjaka</a:t>
            </a:r>
          </a:p>
          <a:p>
            <a:pPr marL="342900" indent="-342900">
              <a:buFont typeface="Arial" panose="020B0604020202020204" pitchFamily="34" charset="0"/>
              <a:buChar char="•"/>
            </a:pPr>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a:p>
            <a:endParaRPr lang="bs-Latn-BA"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708" y="186744"/>
            <a:ext cx="6100292" cy="6832242"/>
          </a:xfrm>
          <a:prstGeom prst="rect">
            <a:avLst/>
          </a:prstGeom>
        </p:spPr>
      </p:pic>
    </p:spTree>
    <p:extLst>
      <p:ext uri="{BB962C8B-B14F-4D97-AF65-F5344CB8AC3E}">
        <p14:creationId xmlns:p14="http://schemas.microsoft.com/office/powerpoint/2010/main" val="350400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42612" cy="4443211"/>
          </a:xfrm>
        </p:spPr>
        <p:txBody>
          <a:bodyPr>
            <a:normAutofit fontScale="90000"/>
          </a:bodyPr>
          <a:lstStyle/>
          <a:p>
            <a:r>
              <a:rPr lang="bs-Latn-BA" sz="2000" b="1" dirty="0">
                <a:solidFill>
                  <a:schemeClr val="bg1"/>
                </a:solidFill>
                <a:latin typeface="Times New Roman" panose="02020603050405020304" pitchFamily="18" charset="0"/>
                <a:cs typeface="Times New Roman" panose="02020603050405020304" pitchFamily="18" charset="0"/>
              </a:rPr>
              <a:t>                                                                     </a:t>
            </a: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chemeClr val="bg1"/>
                </a:solidFill>
                <a:latin typeface="Times New Roman" panose="02020603050405020304" pitchFamily="18" charset="0"/>
                <a:cs typeface="Times New Roman" panose="02020603050405020304" pitchFamily="18" charset="0"/>
              </a:rPr>
            </a:br>
            <a:br>
              <a:rPr lang="bs-Latn-BA" sz="2000" b="1" dirty="0">
                <a:solidFill>
                  <a:srgbClr val="0070C0"/>
                </a:solidFill>
                <a:latin typeface="Times New Roman" panose="02020603050405020304" pitchFamily="18" charset="0"/>
                <a:cs typeface="Times New Roman" panose="02020603050405020304" pitchFamily="18" charset="0"/>
              </a:rPr>
            </a:br>
            <a:br>
              <a:rPr lang="bs-Latn-BA" sz="2000" b="1" dirty="0">
                <a:solidFill>
                  <a:srgbClr val="0070C0"/>
                </a:solidFill>
                <a:latin typeface="Times New Roman" panose="02020603050405020304" pitchFamily="18" charset="0"/>
                <a:cs typeface="Times New Roman" panose="02020603050405020304" pitchFamily="18" charset="0"/>
              </a:rPr>
            </a:br>
            <a:br>
              <a:rPr lang="bs-Latn-BA" sz="2000" b="1" dirty="0">
                <a:solidFill>
                  <a:srgbClr val="0070C0"/>
                </a:solidFill>
                <a:latin typeface="Times New Roman" panose="02020603050405020304" pitchFamily="18" charset="0"/>
                <a:cs typeface="Times New Roman" panose="02020603050405020304" pitchFamily="18" charset="0"/>
              </a:rPr>
            </a:br>
            <a:r>
              <a:rPr lang="bs-Latn-BA" sz="2000" b="1" dirty="0">
                <a:solidFill>
                  <a:srgbClr val="0070C0"/>
                </a:solidFill>
                <a:latin typeface="Times New Roman" panose="02020603050405020304" pitchFamily="18" charset="0"/>
                <a:cs typeface="Times New Roman" panose="02020603050405020304" pitchFamily="18" charset="0"/>
              </a:rPr>
              <a:t>                           </a:t>
            </a:r>
            <a:r>
              <a:rPr lang="bs-Latn-BA" sz="2000" b="1" dirty="0">
                <a:latin typeface="Times New Roman" panose="02020603050405020304" pitchFamily="18" charset="0"/>
                <a:cs typeface="Times New Roman" panose="02020603050405020304" pitchFamily="18" charset="0"/>
              </a:rPr>
              <a:t>SLABOSTI</a:t>
            </a:r>
            <a:br>
              <a:rPr lang="bs-Latn-BA" sz="2000" b="1" dirty="0">
                <a:latin typeface="Times New Roman" panose="02020603050405020304" pitchFamily="18" charset="0"/>
                <a:cs typeface="Times New Roman" panose="02020603050405020304" pitchFamily="18" charset="0"/>
              </a:rPr>
            </a:br>
            <a:br>
              <a:rPr lang="bs-Latn-BA" sz="2000" b="1" dirty="0">
                <a:solidFill>
                  <a:srgbClr val="0070C0"/>
                </a:solidFill>
                <a:latin typeface="Times New Roman" panose="02020603050405020304" pitchFamily="18" charset="0"/>
                <a:cs typeface="Times New Roman" panose="02020603050405020304" pitchFamily="18" charset="0"/>
              </a:rPr>
            </a:br>
            <a:br>
              <a:rPr lang="bs-Latn-BA" sz="2000" b="1" dirty="0">
                <a:solidFill>
                  <a:srgbClr val="0070C0"/>
                </a:solidFill>
                <a:latin typeface="Times New Roman" panose="02020603050405020304" pitchFamily="18" charset="0"/>
                <a:cs typeface="Times New Roman" panose="02020603050405020304" pitchFamily="18" charset="0"/>
              </a:rPr>
            </a:br>
            <a:r>
              <a:rPr lang="bs-Latn-BA" sz="2200" b="1" dirty="0">
                <a:solidFill>
                  <a:schemeClr val="bg1"/>
                </a:solidFill>
                <a:latin typeface="Times New Roman" panose="02020603050405020304" pitchFamily="18" charset="0"/>
                <a:cs typeface="Times New Roman" panose="02020603050405020304" pitchFamily="18" charset="0"/>
              </a:rPr>
              <a:t>* </a:t>
            </a:r>
            <a:r>
              <a:rPr lang="bs-Latn-BA" sz="2200" dirty="0">
                <a:solidFill>
                  <a:schemeClr val="bg1"/>
                </a:solidFill>
                <a:latin typeface="Times New Roman" panose="02020603050405020304" pitchFamily="18" charset="0"/>
                <a:cs typeface="Times New Roman" panose="02020603050405020304" pitchFamily="18" charset="0"/>
              </a:rPr>
              <a:t>POTEŠKOĆE KOD BROJANJA(koristi prste kao pomoć)</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Treba joj jako puno vremena da nešto izračuna </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(i ovdje koristi brojanje na prste)</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Zamjenjuje brojEVE koji slično izgledaju</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Zamjenjuje brojeve tako da  6 postaje 9</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često dobiVa krive rezultate računskih operacija</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Dijete samo ne uočava svoje pogrešne rezultate</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Ne razumije osnovne računske operacije</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Vrlo teško shvata i uči koliko je jedan plus TRI</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Ima poteškoća s gledanjem na sat i mjernim jedinicama</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Procjena količine nečega predstavlja JOJ velik problem. Ne zna primjera   radi da ima deset prstiju na ruci</a:t>
            </a:r>
            <a:br>
              <a:rPr lang="bs-Latn-BA" sz="2200" dirty="0">
                <a:solidFill>
                  <a:schemeClr val="bg1"/>
                </a:solidFill>
                <a:latin typeface="Times New Roman" panose="02020603050405020304" pitchFamily="18" charset="0"/>
                <a:cs typeface="Times New Roman" panose="02020603050405020304" pitchFamily="18" charset="0"/>
              </a:rPr>
            </a:br>
            <a:r>
              <a:rPr lang="bs-Latn-BA" sz="2200" dirty="0">
                <a:solidFill>
                  <a:schemeClr val="bg1"/>
                </a:solidFill>
                <a:latin typeface="Times New Roman" panose="02020603050405020304" pitchFamily="18" charset="0"/>
                <a:cs typeface="Times New Roman" panose="02020603050405020304" pitchFamily="18" charset="0"/>
              </a:rPr>
              <a:t>* Teško može pojmiti geometrijske oblike i prostorne odnose te odbija igre s lego kockicama ili crtanje.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635" y="21330"/>
            <a:ext cx="3567448" cy="2200275"/>
          </a:xfrm>
          <a:prstGeom prst="rect">
            <a:avLst/>
          </a:prstGeom>
        </p:spPr>
      </p:pic>
    </p:spTree>
    <p:extLst>
      <p:ext uri="{BB962C8B-B14F-4D97-AF65-F5344CB8AC3E}">
        <p14:creationId xmlns:p14="http://schemas.microsoft.com/office/powerpoint/2010/main" val="325573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6858000"/>
          </a:xfrm>
        </p:spPr>
        <p:txBody>
          <a:bodyPr>
            <a:normAutofit fontScale="77500" lnSpcReduction="20000"/>
          </a:bodyPr>
          <a:lstStyle/>
          <a:p>
            <a:r>
              <a:rPr lang="bs-Latn-BA" sz="2800" b="1" dirty="0">
                <a:solidFill>
                  <a:schemeClr val="bg1"/>
                </a:solidFill>
                <a:latin typeface="Times New Roman" panose="02020603050405020304" pitchFamily="18" charset="0"/>
                <a:cs typeface="Times New Roman" panose="02020603050405020304" pitchFamily="18" charset="0"/>
              </a:rPr>
              <a:t>Cilj nastavne jedinice: </a:t>
            </a:r>
            <a:r>
              <a:rPr lang="bs-Latn-BA" sz="2800" dirty="0">
                <a:solidFill>
                  <a:schemeClr val="bg1"/>
                </a:solidFill>
                <a:latin typeface="Times New Roman" panose="02020603050405020304" pitchFamily="18" charset="0"/>
                <a:cs typeface="Times New Roman" panose="02020603050405020304" pitchFamily="18" charset="0"/>
              </a:rPr>
              <a:t>Usvajanje osnovnih </a:t>
            </a:r>
          </a:p>
          <a:p>
            <a:r>
              <a:rPr lang="bs-Latn-BA" sz="2800" dirty="0">
                <a:solidFill>
                  <a:schemeClr val="bg1"/>
                </a:solidFill>
                <a:latin typeface="Times New Roman" panose="02020603050405020304" pitchFamily="18" charset="0"/>
                <a:cs typeface="Times New Roman" panose="02020603050405020304" pitchFamily="18" charset="0"/>
              </a:rPr>
              <a:t>pojmova o sabiranju brojeva do prve desetice, </a:t>
            </a:r>
          </a:p>
          <a:p>
            <a:r>
              <a:rPr lang="bs-Latn-BA" sz="2800" dirty="0">
                <a:solidFill>
                  <a:schemeClr val="bg1"/>
                </a:solidFill>
                <a:latin typeface="Times New Roman" panose="02020603050405020304" pitchFamily="18" charset="0"/>
                <a:cs typeface="Times New Roman" panose="02020603050405020304" pitchFamily="18" charset="0"/>
              </a:rPr>
              <a:t>određivanje pribora za rad.</a:t>
            </a: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Obrazovni zadaci: </a:t>
            </a:r>
            <a:r>
              <a:rPr lang="bs-Latn-BA" sz="2800" dirty="0">
                <a:solidFill>
                  <a:schemeClr val="bg1"/>
                </a:solidFill>
                <a:latin typeface="Times New Roman" panose="02020603050405020304" pitchFamily="18" charset="0"/>
                <a:cs typeface="Times New Roman" panose="02020603050405020304" pitchFamily="18" charset="0"/>
              </a:rPr>
              <a:t>Upoznavanje učenika sa </a:t>
            </a:r>
          </a:p>
          <a:p>
            <a:r>
              <a:rPr lang="bs-Latn-BA" sz="2800" dirty="0">
                <a:solidFill>
                  <a:schemeClr val="bg1"/>
                </a:solidFill>
                <a:latin typeface="Times New Roman" panose="02020603050405020304" pitchFamily="18" charset="0"/>
                <a:cs typeface="Times New Roman" panose="02020603050405020304" pitchFamily="18" charset="0"/>
              </a:rPr>
              <a:t>osnovnim pojmovima sabiranja prve desetice. </a:t>
            </a: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Odgojni zadaci: </a:t>
            </a:r>
            <a:r>
              <a:rPr lang="bs-Latn-BA" sz="2800" dirty="0">
                <a:solidFill>
                  <a:schemeClr val="bg1"/>
                </a:solidFill>
                <a:latin typeface="Times New Roman" panose="02020603050405020304" pitchFamily="18" charset="0"/>
                <a:cs typeface="Times New Roman" panose="02020603050405020304" pitchFamily="18" charset="0"/>
              </a:rPr>
              <a:t>Razvijanje pozitivnih stavova i odnosa sa vršnjacima kroz zajedničke aktivnosti u savladavanju nastavnih sadržaja, formiranje osjećaja poštovanja i solidarnosti prema drugim učenicima i učitelju, razvijati kulturu slušanja i govorenja. </a:t>
            </a:r>
          </a:p>
          <a:p>
            <a:r>
              <a:rPr lang="bs-Latn-BA" sz="2800" b="1" dirty="0">
                <a:solidFill>
                  <a:schemeClr val="bg1"/>
                </a:solidFill>
                <a:latin typeface="Times New Roman" panose="02020603050405020304" pitchFamily="18" charset="0"/>
                <a:cs typeface="Times New Roman" panose="02020603050405020304" pitchFamily="18" charset="0"/>
              </a:rPr>
              <a:t>Funkcionalni zadaci: </a:t>
            </a:r>
            <a:r>
              <a:rPr lang="bs-Latn-BA" sz="2800" dirty="0">
                <a:solidFill>
                  <a:schemeClr val="bg1"/>
                </a:solidFill>
                <a:latin typeface="Times New Roman" panose="02020603050405020304" pitchFamily="18" charset="0"/>
                <a:cs typeface="Times New Roman" panose="02020603050405020304" pitchFamily="18" charset="0"/>
              </a:rPr>
              <a:t>Razvijanje pažnje, mišljenja, samostalnog logičnog zaključivanja i pronalaženje uzročnog povezivanja prethodnih saznanja sa novim nastavnim sadržajem.</a:t>
            </a: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Nastavna sredstva: </a:t>
            </a:r>
            <a:r>
              <a:rPr lang="bs-Latn-BA" sz="2800" dirty="0">
                <a:solidFill>
                  <a:schemeClr val="bg1"/>
                </a:solidFill>
                <a:latin typeface="Times New Roman" panose="02020603050405020304" pitchFamily="18" charset="0"/>
                <a:cs typeface="Times New Roman" panose="02020603050405020304" pitchFamily="18" charset="0"/>
              </a:rPr>
              <a:t>nastavni listići, slike, tabla, kreda, sveska, plastične zdjele, </a:t>
            </a:r>
          </a:p>
          <a:p>
            <a:r>
              <a:rPr lang="bs-Latn-BA" sz="2800" dirty="0">
                <a:solidFill>
                  <a:schemeClr val="bg1"/>
                </a:solidFill>
                <a:latin typeface="Times New Roman" panose="02020603050405020304" pitchFamily="18" charset="0"/>
                <a:cs typeface="Times New Roman" panose="02020603050405020304" pitchFamily="18" charset="0"/>
              </a:rPr>
              <a:t>grickalice i multimedijalni projektor.</a:t>
            </a:r>
          </a:p>
          <a:p>
            <a:endParaRPr lang="bs-Latn-BA" sz="2800"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Oblici rada: </a:t>
            </a:r>
            <a:r>
              <a:rPr lang="bs-Latn-BA" sz="2800" dirty="0">
                <a:solidFill>
                  <a:schemeClr val="bg1"/>
                </a:solidFill>
                <a:latin typeface="Times New Roman" panose="02020603050405020304" pitchFamily="18" charset="0"/>
                <a:cs typeface="Times New Roman" panose="02020603050405020304" pitchFamily="18" charset="0"/>
              </a:rPr>
              <a:t>individualni, u parovima, grupni</a:t>
            </a:r>
          </a:p>
          <a:p>
            <a:endParaRPr lang="bs-Latn-BA" sz="28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465" y="0"/>
            <a:ext cx="6074535" cy="2871989"/>
          </a:xfrm>
          <a:prstGeom prst="rect">
            <a:avLst/>
          </a:prstGeom>
        </p:spPr>
      </p:pic>
    </p:spTree>
    <p:extLst>
      <p:ext uri="{BB962C8B-B14F-4D97-AF65-F5344CB8AC3E}">
        <p14:creationId xmlns:p14="http://schemas.microsoft.com/office/powerpoint/2010/main" val="197032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39" y="-1487410"/>
            <a:ext cx="10058400" cy="4456091"/>
          </a:xfrm>
        </p:spPr>
        <p:txBody>
          <a:bodyPr/>
          <a:lstStyle/>
          <a:p>
            <a:r>
              <a:rPr lang="bs-Latn-BA" dirty="0"/>
              <a:t>           </a:t>
            </a:r>
            <a:br>
              <a:rPr lang="bs-Latn-BA" dirty="0"/>
            </a:br>
            <a:r>
              <a:rPr lang="bs-Latn-BA" dirty="0"/>
              <a:t>        </a:t>
            </a:r>
            <a:r>
              <a:rPr lang="bs-Latn-BA" sz="4400" b="1" dirty="0">
                <a:solidFill>
                  <a:schemeClr val="bg1"/>
                </a:solidFill>
                <a:latin typeface="Times New Roman" panose="02020603050405020304" pitchFamily="18" charset="0"/>
                <a:cs typeface="Times New Roman" panose="02020603050405020304" pitchFamily="18" charset="0"/>
              </a:rPr>
              <a:t>Tok nastavnog sata</a:t>
            </a:r>
            <a:br>
              <a:rPr lang="bs-Latn-BA" sz="4400" b="1" dirty="0">
                <a:solidFill>
                  <a:schemeClr val="bg1"/>
                </a:solidFill>
                <a:latin typeface="Times New Roman" panose="02020603050405020304" pitchFamily="18" charset="0"/>
                <a:cs typeface="Times New Roman" panose="02020603050405020304" pitchFamily="18" charset="0"/>
              </a:rPr>
            </a:br>
            <a:br>
              <a:rPr lang="bs-Latn-BA" sz="4400" b="1" dirty="0">
                <a:solidFill>
                  <a:schemeClr val="bg1"/>
                </a:solidFill>
                <a:latin typeface="Times New Roman" panose="02020603050405020304" pitchFamily="18" charset="0"/>
                <a:cs typeface="Times New Roman" panose="02020603050405020304" pitchFamily="18" charset="0"/>
              </a:rPr>
            </a:br>
            <a:endParaRPr lang="bs-Latn-BA" sz="4400" b="1" dirty="0">
              <a:solidFill>
                <a:schemeClr val="bg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12712" y="21532"/>
            <a:ext cx="9221788" cy="6800045"/>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Nastavna jedinica: </a:t>
            </a:r>
            <a:r>
              <a:rPr lang="bs-Latn-BA" sz="2800" dirty="0">
                <a:solidFill>
                  <a:schemeClr val="bg1"/>
                </a:solidFill>
                <a:latin typeface="Times New Roman" panose="02020603050405020304" pitchFamily="18" charset="0"/>
                <a:cs typeface="Times New Roman" panose="02020603050405020304" pitchFamily="18" charset="0"/>
              </a:rPr>
              <a:t>Sabiranje brojeva u prvoj desetici</a:t>
            </a:r>
          </a:p>
          <a:p>
            <a:r>
              <a:rPr lang="bs-Latn-BA" sz="2800" b="1" dirty="0">
                <a:solidFill>
                  <a:schemeClr val="bg1"/>
                </a:solidFill>
                <a:latin typeface="Times New Roman" panose="02020603050405020304" pitchFamily="18" charset="0"/>
                <a:cs typeface="Times New Roman" panose="02020603050405020304" pitchFamily="18" charset="0"/>
              </a:rPr>
              <a:t>Uvodni dio sata: </a:t>
            </a:r>
            <a:r>
              <a:rPr lang="bs-Latn-BA" sz="2800" dirty="0">
                <a:solidFill>
                  <a:schemeClr val="bg1"/>
                </a:solidFill>
                <a:latin typeface="Times New Roman" panose="02020603050405020304" pitchFamily="18" charset="0"/>
                <a:cs typeface="Times New Roman" panose="02020603050405020304" pitchFamily="18" charset="0"/>
              </a:rPr>
              <a:t>Ponavljanje nastavnih sadržaja prethodne nastavne  jedinice kroz primjere (nastavni listić)</a:t>
            </a:r>
          </a:p>
          <a:p>
            <a:r>
              <a:rPr lang="bs-Latn-BA" sz="2800" b="1" dirty="0">
                <a:solidFill>
                  <a:schemeClr val="bg1"/>
                </a:solidFill>
                <a:latin typeface="Times New Roman" panose="02020603050405020304" pitchFamily="18" charset="0"/>
                <a:cs typeface="Times New Roman" panose="02020603050405020304" pitchFamily="18" charset="0"/>
              </a:rPr>
              <a:t>PRIMJER 1. </a:t>
            </a:r>
          </a:p>
          <a:p>
            <a:r>
              <a:rPr lang="bs-Latn-BA" sz="2800" b="1" dirty="0">
                <a:solidFill>
                  <a:schemeClr val="bg1"/>
                </a:solidFill>
                <a:latin typeface="Times New Roman" panose="02020603050405020304" pitchFamily="18" charset="0"/>
                <a:cs typeface="Times New Roman" panose="02020603050405020304" pitchFamily="18" charset="0"/>
              </a:rPr>
              <a:t>Zadatak: </a:t>
            </a:r>
            <a:r>
              <a:rPr lang="bs-Latn-BA" sz="2800" dirty="0">
                <a:solidFill>
                  <a:schemeClr val="bg1"/>
                </a:solidFill>
                <a:latin typeface="Times New Roman" panose="02020603050405020304" pitchFamily="18" charset="0"/>
                <a:cs typeface="Times New Roman" panose="02020603050405020304" pitchFamily="18" charset="0"/>
              </a:rPr>
              <a:t>Napiši brojeve koji nedostaju u nizu.</a:t>
            </a:r>
          </a:p>
          <a:p>
            <a:endParaRPr lang="bs-Latn-BA" sz="2800" b="1" dirty="0">
              <a:latin typeface="Times New Roman" panose="02020603050405020304" pitchFamily="18" charset="0"/>
              <a:cs typeface="Times New Roman" panose="02020603050405020304" pitchFamily="18" charset="0"/>
            </a:endParaRPr>
          </a:p>
          <a:p>
            <a:pPr marL="514350" indent="-514350">
              <a:buAutoNum type="arabicPlain"/>
            </a:pPr>
            <a:r>
              <a:rPr lang="bs-Latn-BA" sz="2800" b="1" dirty="0">
                <a:latin typeface="Times New Roman" panose="02020603050405020304" pitchFamily="18" charset="0"/>
                <a:cs typeface="Times New Roman" panose="02020603050405020304" pitchFamily="18" charset="0"/>
              </a:rPr>
              <a:t>___    3    4    5    ___      ___     8    ___     ___</a:t>
            </a:r>
          </a:p>
          <a:p>
            <a:endParaRPr lang="bs-Latn-BA" sz="2800" b="1" dirty="0">
              <a:latin typeface="Times New Roman" panose="02020603050405020304" pitchFamily="18" charset="0"/>
              <a:cs typeface="Times New Roman" panose="02020603050405020304" pitchFamily="18" charset="0"/>
            </a:endParaRPr>
          </a:p>
          <a:p>
            <a:r>
              <a:rPr lang="bs-Latn-BA" sz="2800" b="1" dirty="0">
                <a:latin typeface="Times New Roman" panose="02020603050405020304" pitchFamily="18" charset="0"/>
                <a:cs typeface="Times New Roman" panose="02020603050405020304" pitchFamily="18" charset="0"/>
              </a:rPr>
              <a:t>10   ___   ___   7    6    ___    ___   ___   2   ___ </a:t>
            </a:r>
          </a:p>
          <a:p>
            <a:endParaRPr lang="bs-Latn-BA" sz="28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273" y="0"/>
            <a:ext cx="2970727" cy="6821577"/>
          </a:xfrm>
          <a:prstGeom prst="rect">
            <a:avLst/>
          </a:prstGeom>
        </p:spPr>
      </p:pic>
    </p:spTree>
    <p:extLst>
      <p:ext uri="{BB962C8B-B14F-4D97-AF65-F5344CB8AC3E}">
        <p14:creationId xmlns:p14="http://schemas.microsoft.com/office/powerpoint/2010/main" val="31489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58400" cy="1390918"/>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Primjer 2. </a:t>
            </a:r>
          </a:p>
        </p:txBody>
      </p:sp>
      <p:sp>
        <p:nvSpPr>
          <p:cNvPr id="3" name="Text Placeholder 2"/>
          <p:cNvSpPr>
            <a:spLocks noGrp="1"/>
          </p:cNvSpPr>
          <p:nvPr>
            <p:ph type="body" idx="1"/>
          </p:nvPr>
        </p:nvSpPr>
        <p:spPr>
          <a:xfrm>
            <a:off x="19318" y="451118"/>
            <a:ext cx="8535988" cy="3592847"/>
          </a:xfrm>
        </p:spPr>
        <p:txBody>
          <a:bodyPr>
            <a:normAutofit/>
          </a:bodyPr>
          <a:lstStyle/>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Zadatak: </a:t>
            </a:r>
          </a:p>
          <a:p>
            <a:pPr marL="514350" indent="-514350">
              <a:buAutoNum type="alphaLcParenR"/>
            </a:pPr>
            <a:r>
              <a:rPr lang="bs-Latn-BA" sz="2800" dirty="0">
                <a:solidFill>
                  <a:schemeClr val="bg1"/>
                </a:solidFill>
                <a:latin typeface="Times New Roman" panose="02020603050405020304" pitchFamily="18" charset="0"/>
                <a:cs typeface="Times New Roman" panose="02020603050405020304" pitchFamily="18" charset="0"/>
              </a:rPr>
              <a:t>Na prvoj liniji izbroj crvene krugove.</a:t>
            </a:r>
          </a:p>
          <a:p>
            <a:pPr marL="514350" indent="-514350">
              <a:buAutoNum type="alphaLcParenR"/>
            </a:pPr>
            <a:r>
              <a:rPr lang="bs-Latn-BA" sz="2800" dirty="0">
                <a:solidFill>
                  <a:schemeClr val="bg1"/>
                </a:solidFill>
                <a:latin typeface="Times New Roman" panose="02020603050405020304" pitchFamily="18" charset="0"/>
                <a:cs typeface="Times New Roman" panose="02020603050405020304" pitchFamily="18" charset="0"/>
              </a:rPr>
              <a:t>Na drugoj liniji izbroji i saberi žute krugove.</a:t>
            </a:r>
          </a:p>
          <a:p>
            <a:pPr marL="514350" indent="-514350">
              <a:buAutoNum type="alphaLcParenR"/>
            </a:pPr>
            <a:r>
              <a:rPr lang="bs-Latn-BA" sz="2800" dirty="0">
                <a:solidFill>
                  <a:schemeClr val="bg1"/>
                </a:solidFill>
                <a:latin typeface="Times New Roman" panose="02020603050405020304" pitchFamily="18" charset="0"/>
                <a:cs typeface="Times New Roman" panose="02020603050405020304" pitchFamily="18" charset="0"/>
              </a:rPr>
              <a:t>Na trećoj liniji izbroji i saberi plave krugove</a:t>
            </a:r>
            <a:r>
              <a:rPr lang="bs-Latn-BA" sz="2800" b="1" dirty="0">
                <a:solidFill>
                  <a:schemeClr val="bg1"/>
                </a:solidFill>
                <a:latin typeface="Times New Roman" panose="02020603050405020304" pitchFamily="18" charset="0"/>
                <a:cs typeface="Times New Roman" panose="02020603050405020304" pitchFamily="18" charset="0"/>
              </a:rPr>
              <a:t>.</a:t>
            </a:r>
          </a:p>
          <a:p>
            <a:endParaRPr lang="bs-Latn-BA" sz="28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548" y="1"/>
            <a:ext cx="3125452"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9" y="3672520"/>
            <a:ext cx="5209504" cy="3185479"/>
          </a:xfrm>
          <a:prstGeom prst="rect">
            <a:avLst/>
          </a:prstGeom>
        </p:spPr>
      </p:pic>
    </p:spTree>
    <p:extLst>
      <p:ext uri="{BB962C8B-B14F-4D97-AF65-F5344CB8AC3E}">
        <p14:creationId xmlns:p14="http://schemas.microsoft.com/office/powerpoint/2010/main" val="236882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
            <a:ext cx="12192000" cy="5791200"/>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Glavni dio sata: </a:t>
            </a:r>
          </a:p>
          <a:p>
            <a:pPr marL="342900" indent="-342900">
              <a:buFont typeface="Arial" panose="020B0604020202020204" pitchFamily="34" charset="0"/>
              <a:buChar char="•"/>
            </a:pPr>
            <a:r>
              <a:rPr lang="bs-Latn-BA" sz="2400" dirty="0">
                <a:solidFill>
                  <a:schemeClr val="bg1"/>
                </a:solidFill>
                <a:latin typeface="Times New Roman" panose="02020603050405020304" pitchFamily="18" charset="0"/>
                <a:cs typeface="Times New Roman" panose="02020603050405020304" pitchFamily="18" charset="0"/>
              </a:rPr>
              <a:t>Rješavanje matematičkih zadataka;</a:t>
            </a:r>
          </a:p>
          <a:p>
            <a:pPr marL="342900" indent="-342900">
              <a:buFont typeface="Arial" panose="020B0604020202020204" pitchFamily="34" charset="0"/>
              <a:buChar char="•"/>
            </a:pPr>
            <a:r>
              <a:rPr lang="bs-Latn-BA" sz="2400" dirty="0">
                <a:solidFill>
                  <a:schemeClr val="bg1"/>
                </a:solidFill>
                <a:latin typeface="Times New Roman" panose="02020603050405020304" pitchFamily="18" charset="0"/>
                <a:cs typeface="Times New Roman" panose="02020603050405020304" pitchFamily="18" charset="0"/>
              </a:rPr>
              <a:t>Razvijanje inteligencije i logike: sposobnost analiziranja, pojednostavljenja i primjene znanja u svakodnevnom životu;</a:t>
            </a:r>
          </a:p>
          <a:p>
            <a:pPr marL="342900" indent="-342900">
              <a:buFont typeface="Arial" panose="020B0604020202020204" pitchFamily="34" charset="0"/>
              <a:buChar char="•"/>
            </a:pPr>
            <a:r>
              <a:rPr lang="bs-Latn-BA" sz="2400" dirty="0">
                <a:solidFill>
                  <a:schemeClr val="bg1"/>
                </a:solidFill>
                <a:latin typeface="Times New Roman" panose="02020603050405020304" pitchFamily="18" charset="0"/>
                <a:cs typeface="Times New Roman" panose="02020603050405020304" pitchFamily="18" charset="0"/>
              </a:rPr>
              <a:t>Shvatanje smisla problema;</a:t>
            </a:r>
          </a:p>
          <a:p>
            <a:pPr marL="342900" indent="-342900">
              <a:buFont typeface="Arial" panose="020B0604020202020204" pitchFamily="34" charset="0"/>
              <a:buChar char="•"/>
            </a:pPr>
            <a:r>
              <a:rPr lang="bs-Latn-BA" sz="2400" dirty="0">
                <a:solidFill>
                  <a:schemeClr val="bg1"/>
                </a:solidFill>
                <a:latin typeface="Times New Roman" panose="02020603050405020304" pitchFamily="18" charset="0"/>
                <a:cs typeface="Times New Roman" panose="02020603050405020304" pitchFamily="18" charset="0"/>
              </a:rPr>
              <a:t>Pronalaženje logičnih rješenja; </a:t>
            </a:r>
          </a:p>
          <a:p>
            <a:pPr marL="342900" indent="-342900">
              <a:buFont typeface="Arial" panose="020B0604020202020204" pitchFamily="34" charset="0"/>
              <a:buChar char="•"/>
            </a:pPr>
            <a:r>
              <a:rPr lang="bs-Latn-BA" sz="2400" dirty="0">
                <a:solidFill>
                  <a:schemeClr val="bg1"/>
                </a:solidFill>
                <a:latin typeface="Times New Roman" panose="02020603050405020304" pitchFamily="18" charset="0"/>
                <a:cs typeface="Times New Roman" panose="02020603050405020304" pitchFamily="18" charset="0"/>
              </a:rPr>
              <a:t>Razvijanje vizuelne percepcije pojednostavljenih matematičkih zadataka.</a:t>
            </a:r>
          </a:p>
          <a:p>
            <a:pPr marL="342900" indent="-342900">
              <a:buFont typeface="Arial" panose="020B0604020202020204" pitchFamily="34" charset="0"/>
              <a:buChar char="•"/>
            </a:pPr>
            <a:endParaRPr lang="bs-Latn-BA" sz="24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4720"/>
            <a:ext cx="6040192" cy="32132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192" y="3644720"/>
            <a:ext cx="6151808" cy="3213280"/>
          </a:xfrm>
          <a:prstGeom prst="rect">
            <a:avLst/>
          </a:prstGeom>
        </p:spPr>
      </p:pic>
    </p:spTree>
    <p:extLst>
      <p:ext uri="{BB962C8B-B14F-4D97-AF65-F5344CB8AC3E}">
        <p14:creationId xmlns:p14="http://schemas.microsoft.com/office/powerpoint/2010/main" val="429181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 y="-3"/>
            <a:ext cx="9131121" cy="6581107"/>
          </a:xfrm>
        </p:spPr>
        <p:txBody>
          <a:bodyPr>
            <a:normAutofit fontScale="92500"/>
          </a:bodyPr>
          <a:lstStyle/>
          <a:p>
            <a:r>
              <a:rPr lang="bs-Latn-BA" sz="2800" b="1" dirty="0">
                <a:solidFill>
                  <a:schemeClr val="bg1"/>
                </a:solidFill>
                <a:latin typeface="Times New Roman" panose="02020603050405020304" pitchFamily="18" charset="0"/>
                <a:cs typeface="Times New Roman" panose="02020603050405020304" pitchFamily="18" charset="0"/>
              </a:rPr>
              <a:t>Primjer 1.</a:t>
            </a: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Zadatak: </a:t>
            </a:r>
            <a:r>
              <a:rPr lang="bs-Latn-BA" sz="2800" dirty="0">
                <a:solidFill>
                  <a:schemeClr val="bg1"/>
                </a:solidFill>
                <a:latin typeface="Times New Roman" panose="02020603050405020304" pitchFamily="18" charset="0"/>
                <a:cs typeface="Times New Roman" panose="02020603050405020304" pitchFamily="18" charset="0"/>
              </a:rPr>
              <a:t>Koliko krugova vidiš u kvadratima na </a:t>
            </a:r>
          </a:p>
          <a:p>
            <a:r>
              <a:rPr lang="bs-Latn-BA" sz="2800" dirty="0">
                <a:solidFill>
                  <a:schemeClr val="bg1"/>
                </a:solidFill>
                <a:latin typeface="Times New Roman" panose="02020603050405020304" pitchFamily="18" charset="0"/>
                <a:cs typeface="Times New Roman" panose="02020603050405020304" pitchFamily="18" charset="0"/>
              </a:rPr>
              <a:t>slici i napiši broj krugova u svakom kvadratu?</a:t>
            </a:r>
          </a:p>
          <a:p>
            <a:endParaRPr lang="bs-Latn-BA" sz="2800" b="1" dirty="0">
              <a:solidFill>
                <a:schemeClr val="bg1"/>
              </a:solidFill>
              <a:latin typeface="Times New Roman" panose="02020603050405020304" pitchFamily="18" charset="0"/>
              <a:cs typeface="Times New Roman" panose="02020603050405020304" pitchFamily="18" charset="0"/>
            </a:endParaRP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b="1" dirty="0">
                <a:solidFill>
                  <a:schemeClr val="bg1"/>
                </a:solidFill>
                <a:latin typeface="Times New Roman" panose="02020603050405020304" pitchFamily="18" charset="0"/>
                <a:cs typeface="Times New Roman" panose="02020603050405020304" pitchFamily="18" charset="0"/>
              </a:rPr>
              <a:t>Rješenje: </a:t>
            </a:r>
            <a:r>
              <a:rPr lang="bs-Latn-BA" sz="2800" dirty="0">
                <a:solidFill>
                  <a:schemeClr val="bg1"/>
                </a:solidFill>
                <a:latin typeface="Times New Roman" panose="02020603050405020304" pitchFamily="18" charset="0"/>
                <a:cs typeface="Times New Roman" panose="02020603050405020304" pitchFamily="18" charset="0"/>
              </a:rPr>
              <a:t>U prvom kvadratu vidim  ____  kruga,</a:t>
            </a:r>
          </a:p>
          <a:p>
            <a:r>
              <a:rPr lang="bs-Latn-BA" sz="2800" dirty="0">
                <a:solidFill>
                  <a:schemeClr val="bg1"/>
                </a:solidFill>
                <a:latin typeface="Times New Roman" panose="02020603050405020304" pitchFamily="18" charset="0"/>
                <a:cs typeface="Times New Roman" panose="02020603050405020304" pitchFamily="18" charset="0"/>
              </a:rPr>
              <a:t>u drugom kvadratu vidim ____ kruga, u trećem kvadratu vidim _____ krugova i u četvrtom kvadratu vidim ____ krugova.</a:t>
            </a:r>
          </a:p>
          <a:p>
            <a:endParaRPr lang="bs-Latn-BA" sz="2800" b="1" dirty="0">
              <a:solidFill>
                <a:schemeClr val="bg1"/>
              </a:solidFill>
              <a:latin typeface="Times New Roman" panose="02020603050405020304" pitchFamily="18" charset="0"/>
              <a:cs typeface="Times New Roman" panose="02020603050405020304" pitchFamily="18" charset="0"/>
            </a:endParaRPr>
          </a:p>
          <a:p>
            <a:r>
              <a:rPr lang="bs-Latn-BA" sz="2800" dirty="0">
                <a:solidFill>
                  <a:schemeClr val="bg1"/>
                </a:solidFill>
                <a:latin typeface="Times New Roman" panose="02020603050405020304" pitchFamily="18" charset="0"/>
                <a:cs typeface="Times New Roman" panose="02020603050405020304" pitchFamily="18" charset="0"/>
              </a:rPr>
              <a:t>U kojem kvadratu vidiš više od 10 krugova? </a:t>
            </a:r>
          </a:p>
          <a:p>
            <a:r>
              <a:rPr lang="bs-Latn-BA" sz="2800" b="1" dirty="0">
                <a:solidFill>
                  <a:schemeClr val="bg1"/>
                </a:solidFill>
                <a:latin typeface="Times New Roman" panose="02020603050405020304" pitchFamily="18" charset="0"/>
                <a:cs typeface="Times New Roman" panose="02020603050405020304" pitchFamily="18" charset="0"/>
              </a:rPr>
              <a:t>Odgovor: ____________________________________.</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439" y="0"/>
            <a:ext cx="4248561" cy="3565865"/>
          </a:xfrm>
          <a:prstGeom prst="rect">
            <a:avLst/>
          </a:prstGeom>
        </p:spPr>
      </p:pic>
    </p:spTree>
    <p:extLst>
      <p:ext uri="{BB962C8B-B14F-4D97-AF65-F5344CB8AC3E}">
        <p14:creationId xmlns:p14="http://schemas.microsoft.com/office/powerpoint/2010/main" val="113813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0" y="0"/>
            <a:ext cx="12192000" cy="4301067"/>
          </a:xfrm>
        </p:spPr>
        <p:txBody>
          <a:bodyPr>
            <a:normAutofit/>
          </a:bodyPr>
          <a:lstStyle/>
          <a:p>
            <a:r>
              <a:rPr lang="bs-Latn-BA" sz="2800" b="1" dirty="0">
                <a:solidFill>
                  <a:schemeClr val="bg1"/>
                </a:solidFill>
                <a:latin typeface="Times New Roman" panose="02020603050405020304" pitchFamily="18" charset="0"/>
                <a:cs typeface="Times New Roman" panose="02020603050405020304" pitchFamily="18" charset="0"/>
              </a:rPr>
              <a:t>Primjer 2.</a:t>
            </a:r>
          </a:p>
          <a:p>
            <a:r>
              <a:rPr lang="bs-Latn-BA" sz="2800" b="1" dirty="0">
                <a:solidFill>
                  <a:schemeClr val="bg1"/>
                </a:solidFill>
                <a:latin typeface="Times New Roman" panose="02020603050405020304" pitchFamily="18" charset="0"/>
                <a:cs typeface="Times New Roman" panose="02020603050405020304" pitchFamily="18" charset="0"/>
              </a:rPr>
              <a:t>Zadatak: </a:t>
            </a:r>
            <a:r>
              <a:rPr lang="bs-Latn-BA" sz="2800" dirty="0">
                <a:solidFill>
                  <a:schemeClr val="bg1"/>
                </a:solidFill>
                <a:latin typeface="Times New Roman" panose="02020603050405020304" pitchFamily="18" charset="0"/>
                <a:cs typeface="Times New Roman" panose="02020603050405020304" pitchFamily="18" charset="0"/>
              </a:rPr>
              <a:t>Poveži brojeve sa tačkama u kvadratićima i prepiši brojeve u prazne kvadratiće.</a:t>
            </a:r>
          </a:p>
          <a:p>
            <a:r>
              <a:rPr lang="bs-Latn-BA" sz="2800" b="1" dirty="0">
                <a:solidFill>
                  <a:schemeClr val="bg1"/>
                </a:solidFill>
                <a:latin typeface="Times New Roman" panose="02020603050405020304" pitchFamily="18" charset="0"/>
                <a:cs typeface="Times New Roman" panose="02020603050405020304" pitchFamily="18" charset="0"/>
              </a:rPr>
              <a:t>Rješenje: </a:t>
            </a:r>
          </a:p>
          <a:p>
            <a:r>
              <a:rPr lang="bs-Latn-BA" sz="2800" b="1" dirty="0">
                <a:solidFill>
                  <a:schemeClr val="bg1"/>
                </a:solidFill>
                <a:latin typeface="Times New Roman" panose="02020603050405020304" pitchFamily="18" charset="0"/>
                <a:cs typeface="Times New Roman" panose="02020603050405020304" pitchFamily="18" charset="0"/>
              </a:rPr>
              <a:t>          5            2             1              3            4           6</a:t>
            </a:r>
          </a:p>
          <a:p>
            <a:r>
              <a:rPr lang="bs-Latn-BA" sz="2800" b="1" dirty="0">
                <a:solidFill>
                  <a:schemeClr val="bg1"/>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7200"/>
            <a:ext cx="12192000" cy="25908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10445642"/>
              </p:ext>
            </p:extLst>
          </p:nvPr>
        </p:nvGraphicFramePr>
        <p:xfrm>
          <a:off x="2019121" y="2768958"/>
          <a:ext cx="633927" cy="365760"/>
        </p:xfrm>
        <a:graphic>
          <a:graphicData uri="http://schemas.openxmlformats.org/drawingml/2006/table">
            <a:tbl>
              <a:tblPr firstRow="1" bandRow="1">
                <a:tableStyleId>{5C22544A-7EE6-4342-B048-85BDC9FD1C3A}</a:tableStyleId>
              </a:tblPr>
              <a:tblGrid>
                <a:gridCol w="633927">
                  <a:extLst>
                    <a:ext uri="{9D8B030D-6E8A-4147-A177-3AD203B41FA5}">
                      <a16:colId xmlns:a16="http://schemas.microsoft.com/office/drawing/2014/main" val="20000"/>
                    </a:ext>
                  </a:extLst>
                </a:gridCol>
              </a:tblGrid>
              <a:tr h="347730">
                <a:tc>
                  <a:txBody>
                    <a:bodyPr/>
                    <a:lstStyle/>
                    <a:p>
                      <a:pPr algn="ctr"/>
                      <a:r>
                        <a:rPr lang="bs-Latn-BA" dirty="0"/>
                        <a:t>2</a:t>
                      </a: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99600575"/>
              </p:ext>
            </p:extLst>
          </p:nvPr>
        </p:nvGraphicFramePr>
        <p:xfrm>
          <a:off x="821386" y="2767407"/>
          <a:ext cx="659684" cy="370840"/>
        </p:xfrm>
        <a:graphic>
          <a:graphicData uri="http://schemas.openxmlformats.org/drawingml/2006/table">
            <a:tbl>
              <a:tblPr firstRow="1" bandRow="1">
                <a:tableStyleId>{5C22544A-7EE6-4342-B048-85BDC9FD1C3A}</a:tableStyleId>
              </a:tblPr>
              <a:tblGrid>
                <a:gridCol w="659684">
                  <a:extLst>
                    <a:ext uri="{9D8B030D-6E8A-4147-A177-3AD203B41FA5}">
                      <a16:colId xmlns:a16="http://schemas.microsoft.com/office/drawing/2014/main" val="20000"/>
                    </a:ext>
                  </a:extLst>
                </a:gridCol>
              </a:tblGrid>
              <a:tr h="370840">
                <a:tc>
                  <a:txBody>
                    <a:bodyPr/>
                    <a:lstStyle/>
                    <a:p>
                      <a:pPr algn="ctr"/>
                      <a:r>
                        <a:rPr lang="bs-Latn-BA" dirty="0"/>
                        <a:t>5</a:t>
                      </a: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42614379"/>
              </p:ext>
            </p:extLst>
          </p:nvPr>
        </p:nvGraphicFramePr>
        <p:xfrm>
          <a:off x="6096000" y="2754528"/>
          <a:ext cx="595290" cy="370840"/>
        </p:xfrm>
        <a:graphic>
          <a:graphicData uri="http://schemas.openxmlformats.org/drawingml/2006/table">
            <a:tbl>
              <a:tblPr firstRow="1" bandRow="1">
                <a:tableStyleId>{5C22544A-7EE6-4342-B048-85BDC9FD1C3A}</a:tableStyleId>
              </a:tblPr>
              <a:tblGrid>
                <a:gridCol w="595290">
                  <a:extLst>
                    <a:ext uri="{9D8B030D-6E8A-4147-A177-3AD203B41FA5}">
                      <a16:colId xmlns:a16="http://schemas.microsoft.com/office/drawing/2014/main" val="20000"/>
                    </a:ext>
                  </a:extLst>
                </a:gridCol>
              </a:tblGrid>
              <a:tr h="370840">
                <a:tc>
                  <a:txBody>
                    <a:bodyPr/>
                    <a:lstStyle/>
                    <a:p>
                      <a:pPr algn="ctr"/>
                      <a:r>
                        <a:rPr lang="bs-Latn-BA" dirty="0"/>
                        <a:t>4</a:t>
                      </a: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08405569"/>
              </p:ext>
            </p:extLst>
          </p:nvPr>
        </p:nvGraphicFramePr>
        <p:xfrm>
          <a:off x="4826716" y="2741649"/>
          <a:ext cx="543775" cy="370840"/>
        </p:xfrm>
        <a:graphic>
          <a:graphicData uri="http://schemas.openxmlformats.org/drawingml/2006/table">
            <a:tbl>
              <a:tblPr firstRow="1" bandRow="1">
                <a:tableStyleId>{5C22544A-7EE6-4342-B048-85BDC9FD1C3A}</a:tableStyleId>
              </a:tblPr>
              <a:tblGrid>
                <a:gridCol w="543775">
                  <a:extLst>
                    <a:ext uri="{9D8B030D-6E8A-4147-A177-3AD203B41FA5}">
                      <a16:colId xmlns:a16="http://schemas.microsoft.com/office/drawing/2014/main" val="20000"/>
                    </a:ext>
                  </a:extLst>
                </a:gridCol>
              </a:tblGrid>
              <a:tr h="370840">
                <a:tc>
                  <a:txBody>
                    <a:bodyPr/>
                    <a:lstStyle/>
                    <a:p>
                      <a:pPr algn="ctr"/>
                      <a:r>
                        <a:rPr lang="bs-Latn-BA" dirty="0"/>
                        <a:t>3</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97570410"/>
              </p:ext>
            </p:extLst>
          </p:nvPr>
        </p:nvGraphicFramePr>
        <p:xfrm>
          <a:off x="3371402" y="2741649"/>
          <a:ext cx="595290" cy="370840"/>
        </p:xfrm>
        <a:graphic>
          <a:graphicData uri="http://schemas.openxmlformats.org/drawingml/2006/table">
            <a:tbl>
              <a:tblPr firstRow="1" bandRow="1">
                <a:tableStyleId>{5C22544A-7EE6-4342-B048-85BDC9FD1C3A}</a:tableStyleId>
              </a:tblPr>
              <a:tblGrid>
                <a:gridCol w="595290">
                  <a:extLst>
                    <a:ext uri="{9D8B030D-6E8A-4147-A177-3AD203B41FA5}">
                      <a16:colId xmlns:a16="http://schemas.microsoft.com/office/drawing/2014/main" val="20000"/>
                    </a:ext>
                  </a:extLst>
                </a:gridCol>
              </a:tblGrid>
              <a:tr h="370840">
                <a:tc>
                  <a:txBody>
                    <a:bodyPr/>
                    <a:lstStyle/>
                    <a:p>
                      <a:pPr algn="ctr"/>
                      <a:r>
                        <a:rPr lang="bs-Latn-BA" dirty="0"/>
                        <a:t>1</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48987759"/>
              </p:ext>
            </p:extLst>
          </p:nvPr>
        </p:nvGraphicFramePr>
        <p:xfrm>
          <a:off x="7196428" y="2767407"/>
          <a:ext cx="595290" cy="370840"/>
        </p:xfrm>
        <a:graphic>
          <a:graphicData uri="http://schemas.openxmlformats.org/drawingml/2006/table">
            <a:tbl>
              <a:tblPr firstRow="1" bandRow="1">
                <a:tableStyleId>{5C22544A-7EE6-4342-B048-85BDC9FD1C3A}</a:tableStyleId>
              </a:tblPr>
              <a:tblGrid>
                <a:gridCol w="595290">
                  <a:extLst>
                    <a:ext uri="{9D8B030D-6E8A-4147-A177-3AD203B41FA5}">
                      <a16:colId xmlns:a16="http://schemas.microsoft.com/office/drawing/2014/main" val="20000"/>
                    </a:ext>
                  </a:extLst>
                </a:gridCol>
              </a:tblGrid>
              <a:tr h="370840">
                <a:tc>
                  <a:txBody>
                    <a:bodyPr/>
                    <a:lstStyle/>
                    <a:p>
                      <a:pPr algn="ctr"/>
                      <a:r>
                        <a:rPr lang="bs-Latn-BA" dirty="0"/>
                        <a:t>6</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2589935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430</TotalTime>
  <Words>1045</Words>
  <Application>Microsoft Office PowerPoint</Application>
  <PresentationFormat>Widescreen</PresentationFormat>
  <Paragraphs>144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Times New Roman</vt:lpstr>
      <vt:lpstr>Wingdings 3</vt:lpstr>
      <vt:lpstr>Slice</vt:lpstr>
      <vt:lpstr>Diskalkulija- teškoće u učenju matematike i obavljanja matematičkih zadataka</vt:lpstr>
      <vt:lpstr>PROFIL UČENIKA</vt:lpstr>
      <vt:lpstr>                                                                                                             SLABOSTI   * POTEŠKOĆE KOD BROJANJA(koristi prste kao pomoć) * Treba joj jako puno vremena da nešto izračuna     (i ovdje koristi brojanje na prste) * Zamjenjuje brojEVE koji slično izgledaju * Zamjenjuje brojeve tako da  6 postaje 9 * često dobiVa krive rezultate računskih operacija * Dijete samo ne uočava svoje pogrešne rezultate * Ne razumije osnovne računske operacije * Vrlo teško shvata i uči koliko je jedan plus TRI * Ima poteškoća s gledanjem na sat i mjernim jedinicama * Procjena količine nečega predstavlja JOJ velik problem. Ne zna primjera   radi da ima deset prstiju na ruci * Teško može pojmiti geometrijske oblike i prostorne odnose te odbija igre s lego kockicama ili crtanje.</vt:lpstr>
      <vt:lpstr>PowerPoint Presentation</vt:lpstr>
      <vt:lpstr>                    Tok nastavnog sata  </vt:lpstr>
      <vt:lpstr>Primjer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Diskalkulija- teškoće u učenju matematike i obavljanja matematičkih zadataka</dc:title>
  <dc:creator>Asim Šuvalić</dc:creator>
  <cp:lastModifiedBy>Jasmina Alagić</cp:lastModifiedBy>
  <cp:revision>42</cp:revision>
  <dcterms:created xsi:type="dcterms:W3CDTF">2017-01-23T08:43:49Z</dcterms:created>
  <dcterms:modified xsi:type="dcterms:W3CDTF">2019-04-09T06:49:25Z</dcterms:modified>
</cp:coreProperties>
</file>